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17"/>
  </p:notesMasterIdLst>
  <p:sldIdLst>
    <p:sldId id="256" r:id="rId2"/>
    <p:sldId id="290" r:id="rId3"/>
    <p:sldId id="257" r:id="rId4"/>
    <p:sldId id="299" r:id="rId5"/>
    <p:sldId id="287" r:id="rId6"/>
    <p:sldId id="282" r:id="rId7"/>
    <p:sldId id="291" r:id="rId8"/>
    <p:sldId id="286" r:id="rId9"/>
    <p:sldId id="292" r:id="rId10"/>
    <p:sldId id="293" r:id="rId11"/>
    <p:sldId id="294" r:id="rId12"/>
    <p:sldId id="295" r:id="rId13"/>
    <p:sldId id="296" r:id="rId14"/>
    <p:sldId id="29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090E8-8A49-491E-94BB-227FF229AFF9}" v="39" dt="2022-02-28T14:03:19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9383-8A4B-4249-945F-DF0E2E32AE30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8A3C-3F24-4600-BA3C-9754D979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1793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34" y="1777285"/>
            <a:ext cx="11029615" cy="4236701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9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5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89" r:id="rId6"/>
    <p:sldLayoutId id="2147483885" r:id="rId7"/>
    <p:sldLayoutId id="2147483886" r:id="rId8"/>
    <p:sldLayoutId id="2147483887" r:id="rId9"/>
    <p:sldLayoutId id="2147483888" r:id="rId10"/>
    <p:sldLayoutId id="2147483890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06982-491E-493D-83D2-99212DB6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2" r="-1" b="8007"/>
          <a:stretch/>
        </p:blipFill>
        <p:spPr>
          <a:xfrm>
            <a:off x="446532" y="599725"/>
            <a:ext cx="7120375" cy="35086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E71B5-E4BD-4DCC-8F7D-7DED68242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20" y="4319752"/>
            <a:ext cx="10947620" cy="1155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Bahnschrift Light" panose="020B0502040204020203" pitchFamily="34" charset="0"/>
              </a:rPr>
              <a:t>It is in the bag: what to do when we have a watery output? </a:t>
            </a:r>
            <a:endParaRPr lang="en-GB" dirty="0">
              <a:solidFill>
                <a:srgbClr val="FFFFFF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3BBE7-0106-44C0-8CEF-B7B151A09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220" y="5475712"/>
            <a:ext cx="10887519" cy="4760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>
                    <a:alpha val="75000"/>
                  </a:srgbClr>
                </a:solidFill>
                <a:latin typeface="Bahnschrift Light" panose="020B0502040204020203" pitchFamily="34" charset="0"/>
              </a:rPr>
              <a:t>Melissa </a:t>
            </a:r>
            <a:r>
              <a:rPr lang="en-US" sz="2000" b="1" dirty="0" err="1">
                <a:solidFill>
                  <a:srgbClr val="FFFFFF">
                    <a:alpha val="75000"/>
                  </a:srgbClr>
                </a:solidFill>
                <a:latin typeface="Bahnschrift Light" panose="020B0502040204020203" pitchFamily="34" charset="0"/>
              </a:rPr>
              <a:t>oliveira</a:t>
            </a:r>
            <a:r>
              <a:rPr lang="en-US" sz="2000" b="1" dirty="0">
                <a:solidFill>
                  <a:srgbClr val="FFFFFF">
                    <a:alpha val="75000"/>
                  </a:srgbClr>
                </a:solidFill>
                <a:latin typeface="Bahnschrift Light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FFFF">
                    <a:alpha val="75000"/>
                  </a:srgbClr>
                </a:solidFill>
                <a:latin typeface="Bahnschrift Light" panose="020B0502040204020203" pitchFamily="34" charset="0"/>
              </a:rPr>
              <a:t>cunha</a:t>
            </a:r>
            <a:r>
              <a:rPr lang="en-US" sz="2000" b="1" dirty="0">
                <a:solidFill>
                  <a:srgbClr val="FFFFFF">
                    <a:alpha val="75000"/>
                  </a:srgbClr>
                </a:solidFill>
                <a:latin typeface="Bahnschrift Light" panose="020B0502040204020203" pitchFamily="34" charset="0"/>
              </a:rPr>
              <a:t>  - Colorectal surgeon </a:t>
            </a:r>
            <a:endParaRPr lang="en-GB" sz="2000" b="1" dirty="0">
              <a:solidFill>
                <a:srgbClr val="FFFFFF">
                  <a:alpha val="75000"/>
                </a:srgb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b="10372"/>
          <a:stretch/>
        </p:blipFill>
        <p:spPr bwMode="auto">
          <a:xfrm>
            <a:off x="7569108" y="628457"/>
            <a:ext cx="4176359" cy="348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8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REHYDRATION SOLUTION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Rehydration can be prescribed by GPS</a:t>
            </a:r>
          </a:p>
          <a:p>
            <a:r>
              <a:rPr lang="en-GB" dirty="0"/>
              <a:t>You may find the solution tastes salty</a:t>
            </a:r>
          </a:p>
          <a:p>
            <a:r>
              <a:rPr lang="en-GB" dirty="0"/>
              <a:t>This can be improved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Storing the drink in the refrigerator and taking it chilled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It can also be frozen and taken as a slush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Sipping it through a straw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Adding a small amount of squash, fruit juice or cordial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Adding fresh lemon or lime juice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246130"/>
            <a:ext cx="5194300" cy="359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70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can I increase my salt intake?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day you lose a lot of salt (sodium) from your stoma </a:t>
            </a:r>
          </a:p>
          <a:p>
            <a:r>
              <a:rPr lang="en-GB" dirty="0"/>
              <a:t>You can increase your salt intake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Using salt in cooking and adding salt to your meals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Eating high salt foods like salty crisps, savoury biscuits and crackers, cheese, bacon, ham, smoked or tinned fish, sauces (for example tomato ketchup or brown sauce)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45" y="41385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31" y="228434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78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can I reduce my fibre intake?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Ways to limit your fibre intake: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Use white-based cereal products (white bread, white rice, white pasta, Cornflakes or Rice Krispies)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Choose small portions of fruit and vegetables and remove skins, stalks, seed and pips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Avoid nuts and dried fruit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Limit your intake of pulses (beans, chickpeas or lentils) unless you are vegetarian when you should include one portion a day for protein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48582"/>
            <a:ext cx="5194300" cy="19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Loperamide</a:t>
            </a:r>
            <a:r>
              <a:rPr lang="en-GB" dirty="0"/>
              <a:t> (capsule or </a:t>
            </a:r>
            <a:r>
              <a:rPr lang="en-GB" dirty="0" err="1"/>
              <a:t>orodispersible</a:t>
            </a:r>
            <a:r>
              <a:rPr lang="en-GB" dirty="0"/>
              <a:t>)</a:t>
            </a:r>
          </a:p>
          <a:p>
            <a:r>
              <a:rPr lang="en-GB" dirty="0"/>
              <a:t>Codeine </a:t>
            </a:r>
          </a:p>
          <a:p>
            <a:r>
              <a:rPr lang="en-GB" dirty="0" err="1"/>
              <a:t>Antisecretory</a:t>
            </a:r>
            <a:r>
              <a:rPr lang="en-GB" dirty="0"/>
              <a:t> agents – omeprazole, lansoprazole</a:t>
            </a:r>
          </a:p>
          <a:p>
            <a:r>
              <a:rPr lang="en-GB" dirty="0"/>
              <a:t>30 to 60min before food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32" y="1185382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295" y="66060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39" y="29144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63" y="2505141"/>
            <a:ext cx="2794134" cy="27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46" y="493035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44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if I am losing weight?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Choose protein foods like meat, fish, eggs, </a:t>
            </a:r>
            <a:r>
              <a:rPr lang="en-GB" dirty="0" err="1"/>
              <a:t>quorn</a:t>
            </a:r>
            <a:r>
              <a:rPr lang="en-GB" dirty="0"/>
              <a:t> or tofu at each meal </a:t>
            </a:r>
          </a:p>
          <a:p>
            <a:r>
              <a:rPr lang="en-GB" dirty="0"/>
              <a:t>Choose full fat dairy products such as full fat milk, cheese and yoghurts </a:t>
            </a:r>
          </a:p>
          <a:p>
            <a:r>
              <a:rPr lang="en-GB" dirty="0"/>
              <a:t>Eat starchy foods like bread, cereals, potatoes, rice or pasta at each meal </a:t>
            </a:r>
          </a:p>
          <a:p>
            <a:r>
              <a:rPr lang="en-GB" dirty="0"/>
              <a:t>If your appetite is poor, take smaller meals with regular snacks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Fortify your meals: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Add 4 tablespoons of skimmed milk powder to 1 pint of whole milk and use on cereals, puddings and beverages.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Add margarine, butter or grated cheese to vegetables, potatoes and soups.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Try adding custard, double cream or ice cream to puddings for extra energy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9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03164" y="1482892"/>
            <a:ext cx="4312779" cy="1635618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Bahnschrift Light" panose="020B0502040204020203" pitchFamily="34" charset="0"/>
              </a:rPr>
              <a:t>QUESTIONS?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/>
          <a:stretch/>
        </p:blipFill>
        <p:spPr bwMode="auto">
          <a:xfrm>
            <a:off x="6748529" y="1795225"/>
            <a:ext cx="4662151" cy="417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 high output stoma?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large bowel (colon) is removed the small bowel is not as efficient at absorbing fluid</a:t>
            </a:r>
          </a:p>
          <a:p>
            <a:r>
              <a:rPr lang="en-GB" dirty="0"/>
              <a:t>If your output is high and you are losing more than 1500ml per day from your stoma, you are at greater risk of becoming dehydrated. </a:t>
            </a:r>
          </a:p>
          <a:p>
            <a:r>
              <a:rPr lang="en-GB" dirty="0"/>
              <a:t>However over time your small bowel (ileum) is usually able to adapt to maintain hydration.</a:t>
            </a:r>
          </a:p>
          <a:p>
            <a:r>
              <a:rPr lang="en-GB" dirty="0"/>
              <a:t>It may occur: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Newly formed stoma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Bowel is affected by disease or treatment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Bowel is shortened</a:t>
            </a:r>
          </a:p>
        </p:txBody>
      </p:sp>
    </p:spTree>
    <p:extLst>
      <p:ext uri="{BB962C8B-B14F-4D97-AF65-F5344CB8AC3E}">
        <p14:creationId xmlns:p14="http://schemas.microsoft.com/office/powerpoint/2010/main" val="266813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233B-B846-4BFE-A857-EBE46DA6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3368"/>
            <a:ext cx="11029616" cy="9077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CONCERNS ARE associated with high output stomas?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BC50-34F7-471A-A020-C00C123A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1831"/>
            <a:ext cx="11029615" cy="42500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Watery or high output stomas lead to rapid dehydration</a:t>
            </a:r>
          </a:p>
          <a:p>
            <a:r>
              <a:rPr lang="en-US" sz="2400" dirty="0"/>
              <a:t>Medications might not be absorbed</a:t>
            </a:r>
          </a:p>
          <a:p>
            <a:r>
              <a:rPr lang="en-US" sz="2400" dirty="0"/>
              <a:t>Salt imbalances  </a:t>
            </a:r>
            <a:endParaRPr lang="en-US" sz="2200" dirty="0"/>
          </a:p>
          <a:p>
            <a:r>
              <a:rPr lang="en-US" sz="2400" dirty="0"/>
              <a:t>Malnutrition</a:t>
            </a:r>
          </a:p>
          <a:p>
            <a:r>
              <a:rPr lang="en-US" sz="2400" dirty="0"/>
              <a:t>Weight loss</a:t>
            </a:r>
          </a:p>
          <a:p>
            <a:r>
              <a:rPr lang="en-US" sz="2400" dirty="0"/>
              <a:t>Increased length of stay in hospitals</a:t>
            </a:r>
          </a:p>
          <a:p>
            <a:r>
              <a:rPr lang="en-US" sz="2400" dirty="0"/>
              <a:t>Recurrent admissions</a:t>
            </a:r>
          </a:p>
          <a:p>
            <a:r>
              <a:rPr lang="en-US" sz="2400" dirty="0"/>
              <a:t>Psychosocial factors, skin damage, poor quality of life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92" y="2487163"/>
            <a:ext cx="3151099" cy="264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4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Signs and symptoms of high output stoma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Watery stoma output </a:t>
            </a:r>
          </a:p>
          <a:p>
            <a:r>
              <a:rPr lang="en-GB" dirty="0"/>
              <a:t>Changing your stoma bag more often than usual </a:t>
            </a:r>
          </a:p>
          <a:p>
            <a:r>
              <a:rPr lang="en-GB" dirty="0"/>
              <a:t>Possible leaking of stoma bags </a:t>
            </a:r>
          </a:p>
          <a:p>
            <a:r>
              <a:rPr lang="en-GB" dirty="0"/>
              <a:t>Signs of dehydration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30" y="2340322"/>
            <a:ext cx="2342836" cy="30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29202" r="21922" b="11943"/>
          <a:stretch/>
        </p:blipFill>
        <p:spPr bwMode="auto">
          <a:xfrm>
            <a:off x="410538" y="618187"/>
            <a:ext cx="10665295" cy="60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4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 I recognise dehydration?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35" y="1777285"/>
            <a:ext cx="5227180" cy="4236701"/>
          </a:xfrm>
        </p:spPr>
        <p:txBody>
          <a:bodyPr>
            <a:normAutofit/>
          </a:bodyPr>
          <a:lstStyle/>
          <a:p>
            <a:r>
              <a:rPr lang="en-GB" dirty="0"/>
              <a:t>If you are dehydrated you may experience: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Dry, sticky mouth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Increased thirst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Light headedness or feeling dizzy especially when going from sitting to standing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Tiredness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Headache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Passing less urine which is dark or strong smelling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Muscle cramps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1539628"/>
            <a:ext cx="4725944" cy="47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8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SHOULD I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Your stoma output may be reduced by: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Drinking less fluid and replacing it with an oral rehydration solution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Increasing your salt intake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Reducing your fibre intake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Taking medication to reduce your output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6" y="731200"/>
            <a:ext cx="4437443" cy="24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7" y="3502496"/>
            <a:ext cx="4610638" cy="254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7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whaT</a:t>
            </a:r>
            <a:r>
              <a:rPr lang="en-GB" b="1" dirty="0"/>
              <a:t> NOT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DRINK MORE WATER!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1558858"/>
            <a:ext cx="4471630" cy="447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ross 3"/>
          <p:cNvSpPr/>
          <p:nvPr/>
        </p:nvSpPr>
        <p:spPr>
          <a:xfrm rot="2663140">
            <a:off x="7734742" y="3174477"/>
            <a:ext cx="2333057" cy="2335202"/>
          </a:xfrm>
          <a:prstGeom prst="plus">
            <a:avLst>
              <a:gd name="adj" fmla="val 3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2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Rehydration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Reduced drinks to 1L </a:t>
            </a:r>
          </a:p>
          <a:p>
            <a:r>
              <a:rPr lang="en-GB" dirty="0"/>
              <a:t>Rehydration solution: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20g (six level 5ml spoonsful) of Glucose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2.5g (one heaped 2.5ml spoonful) of Sodium Bicarbonate (baking soda)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3.5g (one level 5 ml spoonful) of Sodium Chloride (salt)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1L of water 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1988299"/>
            <a:ext cx="3960477" cy="28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11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2724"/>
      </a:dk2>
      <a:lt2>
        <a:srgbClr val="E2E7E8"/>
      </a:lt2>
      <a:accent1>
        <a:srgbClr val="C49792"/>
      </a:accent1>
      <a:accent2>
        <a:srgbClr val="BA9D7F"/>
      </a:accent2>
      <a:accent3>
        <a:srgbClr val="A8A57F"/>
      </a:accent3>
      <a:accent4>
        <a:srgbClr val="98AB74"/>
      </a:accent4>
      <a:accent5>
        <a:srgbClr val="8DAC83"/>
      </a:accent5>
      <a:accent6>
        <a:srgbClr val="78AF81"/>
      </a:accent6>
      <a:hlink>
        <a:srgbClr val="588C92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496</TotalTime>
  <Words>679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Bahnschrift Light</vt:lpstr>
      <vt:lpstr>Calibri</vt:lpstr>
      <vt:lpstr>Courier New</vt:lpstr>
      <vt:lpstr>Tw Cen MT</vt:lpstr>
      <vt:lpstr>Wingdings</vt:lpstr>
      <vt:lpstr>Wingdings 2</vt:lpstr>
      <vt:lpstr>DividendVTI</vt:lpstr>
      <vt:lpstr>It is in the bag: what to do when we have a watery output? </vt:lpstr>
      <vt:lpstr>What is a high output stoma? </vt:lpstr>
      <vt:lpstr>WHAT CONCERNS ARE associated with high output stomas?</vt:lpstr>
      <vt:lpstr>Signs and symptoms of high output stoma</vt:lpstr>
      <vt:lpstr>PowerPoint Presentation</vt:lpstr>
      <vt:lpstr>How do I recognise dehydration? </vt:lpstr>
      <vt:lpstr>WHAT SHOULD I DO? </vt:lpstr>
      <vt:lpstr>whaT NOT DO? </vt:lpstr>
      <vt:lpstr>Rehydration solution</vt:lpstr>
      <vt:lpstr>REHYDRATION SOLUTION </vt:lpstr>
      <vt:lpstr>How can I increase my salt intake?</vt:lpstr>
      <vt:lpstr>How can I reduce my fibre intake?</vt:lpstr>
      <vt:lpstr>Medications </vt:lpstr>
      <vt:lpstr>What if I am losing weight?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Cunha</dc:creator>
  <cp:lastModifiedBy>Maggie Butler</cp:lastModifiedBy>
  <cp:revision>25</cp:revision>
  <dcterms:created xsi:type="dcterms:W3CDTF">2022-02-28T13:36:31Z</dcterms:created>
  <dcterms:modified xsi:type="dcterms:W3CDTF">2022-10-05T19:59:46Z</dcterms:modified>
</cp:coreProperties>
</file>